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90" r:id="rId9"/>
    <p:sldId id="263" r:id="rId10"/>
    <p:sldId id="289" r:id="rId11"/>
    <p:sldId id="264" r:id="rId12"/>
    <p:sldId id="265" r:id="rId13"/>
    <p:sldId id="266" r:id="rId14"/>
    <p:sldId id="267" r:id="rId15"/>
    <p:sldId id="270" r:id="rId16"/>
    <p:sldId id="271" r:id="rId17"/>
    <p:sldId id="269" r:id="rId18"/>
    <p:sldId id="272" r:id="rId19"/>
    <p:sldId id="268"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6074" y="1171977"/>
            <a:ext cx="9083384" cy="4687909"/>
          </a:xfrm>
        </p:spPr>
        <p:txBody>
          <a:bodyPr>
            <a:normAutofit/>
          </a:bodyPr>
          <a:lstStyle/>
          <a:p>
            <a:pPr algn="ctr"/>
            <a:r>
              <a:rPr lang="tr-TR" dirty="0" smtClean="0">
                <a:latin typeface="Andalus" panose="02020603050405020304" pitchFamily="18" charset="-78"/>
                <a:cs typeface="Andalus" panose="02020603050405020304" pitchFamily="18" charset="-78"/>
              </a:rPr>
              <a:t>AKÇAKENT ŞEHİT MEHMET BAYAR ANADOLU İMAM HATİP LİSESİ</a:t>
            </a:r>
            <a:br>
              <a:rPr lang="tr-TR" dirty="0" smtClean="0">
                <a:latin typeface="Andalus" panose="02020603050405020304" pitchFamily="18" charset="-78"/>
                <a:cs typeface="Andalus" panose="02020603050405020304" pitchFamily="18" charset="-78"/>
              </a:rPr>
            </a:br>
            <a:r>
              <a:rPr lang="tr-TR" dirty="0" smtClean="0">
                <a:latin typeface="Andalus" panose="02020603050405020304" pitchFamily="18" charset="-78"/>
                <a:cs typeface="Andalus" panose="02020603050405020304" pitchFamily="18" charset="-78"/>
              </a:rPr>
              <a:t>2020</a:t>
            </a:r>
            <a:endParaRPr lang="tr-TR"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3933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245157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203198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39305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963" y="571500"/>
            <a:ext cx="5009882" cy="5715000"/>
          </a:xfrm>
          <a:prstGeom prst="rect">
            <a:avLst/>
          </a:prstGeom>
        </p:spPr>
      </p:pic>
    </p:spTree>
    <p:extLst>
      <p:ext uri="{BB962C8B-B14F-4D97-AF65-F5344CB8AC3E}">
        <p14:creationId xmlns:p14="http://schemas.microsoft.com/office/powerpoint/2010/main" val="3303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687" y="571500"/>
            <a:ext cx="5782614" cy="5715000"/>
          </a:xfrm>
          <a:prstGeom prst="rect">
            <a:avLst/>
          </a:prstGeom>
        </p:spPr>
      </p:pic>
    </p:spTree>
    <p:extLst>
      <p:ext uri="{BB962C8B-B14F-4D97-AF65-F5344CB8AC3E}">
        <p14:creationId xmlns:p14="http://schemas.microsoft.com/office/powerpoint/2010/main" val="59265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6032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4809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151513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19114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90587"/>
            <a:ext cx="7620000" cy="5213999"/>
          </a:xfrm>
          <a:prstGeom prst="rect">
            <a:avLst/>
          </a:prstGeom>
        </p:spPr>
      </p:pic>
    </p:spTree>
    <p:extLst>
      <p:ext uri="{BB962C8B-B14F-4D97-AF65-F5344CB8AC3E}">
        <p14:creationId xmlns:p14="http://schemas.microsoft.com/office/powerpoint/2010/main" val="204827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425" y="1070891"/>
            <a:ext cx="7620000" cy="5076825"/>
          </a:xfrm>
          <a:prstGeom prst="rect">
            <a:avLst/>
          </a:prstGeom>
        </p:spPr>
      </p:pic>
    </p:spTree>
    <p:extLst>
      <p:ext uri="{BB962C8B-B14F-4D97-AF65-F5344CB8AC3E}">
        <p14:creationId xmlns:p14="http://schemas.microsoft.com/office/powerpoint/2010/main" val="470236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76" y="0"/>
            <a:ext cx="8045648" cy="6858000"/>
          </a:xfrm>
          <a:prstGeom prst="rect">
            <a:avLst/>
          </a:prstGeom>
        </p:spPr>
      </p:pic>
    </p:spTree>
    <p:extLst>
      <p:ext uri="{BB962C8B-B14F-4D97-AF65-F5344CB8AC3E}">
        <p14:creationId xmlns:p14="http://schemas.microsoft.com/office/powerpoint/2010/main" val="247553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045032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3586127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256875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88178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
            <a:ext cx="9753600" cy="6496050"/>
          </a:xfrm>
          <a:prstGeom prst="rect">
            <a:avLst/>
          </a:prstGeom>
        </p:spPr>
      </p:pic>
    </p:spTree>
    <p:extLst>
      <p:ext uri="{BB962C8B-B14F-4D97-AF65-F5344CB8AC3E}">
        <p14:creationId xmlns:p14="http://schemas.microsoft.com/office/powerpoint/2010/main" val="371038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1037"/>
            <a:ext cx="9753600" cy="5495925"/>
          </a:xfrm>
          <a:prstGeom prst="rect">
            <a:avLst/>
          </a:prstGeom>
        </p:spPr>
      </p:pic>
    </p:spTree>
    <p:extLst>
      <p:ext uri="{BB962C8B-B14F-4D97-AF65-F5344CB8AC3E}">
        <p14:creationId xmlns:p14="http://schemas.microsoft.com/office/powerpoint/2010/main" val="335187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8514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84757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1037"/>
            <a:ext cx="9753600" cy="5495925"/>
          </a:xfrm>
          <a:prstGeom prst="rect">
            <a:avLst/>
          </a:prstGeom>
        </p:spPr>
      </p:pic>
    </p:spTree>
    <p:extLst>
      <p:ext uri="{BB962C8B-B14F-4D97-AF65-F5344CB8AC3E}">
        <p14:creationId xmlns:p14="http://schemas.microsoft.com/office/powerpoint/2010/main" val="349552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400" dirty="0" smtClean="0">
                <a:latin typeface="Andalus" panose="02020603050405020304" pitchFamily="18" charset="-78"/>
                <a:cs typeface="Andalus" panose="02020603050405020304" pitchFamily="18" charset="-78"/>
              </a:rPr>
              <a:t/>
            </a:r>
            <a:br>
              <a:rPr lang="tr-TR" sz="4400" dirty="0" smtClean="0">
                <a:latin typeface="Andalus" panose="02020603050405020304" pitchFamily="18" charset="-78"/>
                <a:cs typeface="Andalus" panose="02020603050405020304" pitchFamily="18" charset="-78"/>
              </a:rPr>
            </a:br>
            <a:r>
              <a:rPr lang="tr-TR" sz="4400" dirty="0" smtClean="0">
                <a:latin typeface="Andalus" panose="02020603050405020304" pitchFamily="18" charset="-78"/>
                <a:cs typeface="Andalus" panose="02020603050405020304" pitchFamily="18" charset="-78"/>
              </a:rPr>
              <a:t>TARİHÇEMİZ</a:t>
            </a:r>
            <a:endParaRPr lang="tr-TR" sz="4400" dirty="0">
              <a:latin typeface="Andalus" panose="02020603050405020304" pitchFamily="18" charset="-78"/>
              <a:cs typeface="Andalus" panose="02020603050405020304" pitchFamily="18" charset="-78"/>
            </a:endParaRPr>
          </a:p>
        </p:txBody>
      </p:sp>
      <p:sp>
        <p:nvSpPr>
          <p:cNvPr id="3" name="İçerik Yer Tutucusu 2"/>
          <p:cNvSpPr>
            <a:spLocks noGrp="1"/>
          </p:cNvSpPr>
          <p:nvPr>
            <p:ph idx="1"/>
          </p:nvPr>
        </p:nvSpPr>
        <p:spPr/>
        <p:txBody>
          <a:bodyPr/>
          <a:lstStyle/>
          <a:p>
            <a:endParaRPr lang="tr-TR" dirty="0" smtClean="0">
              <a:latin typeface="Andalus" panose="02020603050405020304" pitchFamily="18" charset="-78"/>
              <a:cs typeface="Andalus" panose="02020603050405020304" pitchFamily="18" charset="-78"/>
            </a:endParaRPr>
          </a:p>
          <a:p>
            <a:endParaRPr lang="tr-TR" dirty="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Okulumuz </a:t>
            </a:r>
            <a:r>
              <a:rPr lang="tr-TR" dirty="0">
                <a:latin typeface="Andalus" panose="02020603050405020304" pitchFamily="18" charset="-78"/>
                <a:cs typeface="Andalus" panose="02020603050405020304" pitchFamily="18" charset="-78"/>
              </a:rPr>
              <a:t>2015-2016 eğitim öğretim yılında Akçakent Çok Programlı Anadolu Lisesi Binasında “Akçakent Anadolu İmam Hatip Lisesi” adıyla Eğitim-Öğretim faaliyetlerine başlamıştır. Akçakent Çok Programlı Anadolu Lisesi ana binasına ek olarak 2015 yılında yapımına başlanan Atölye ve Yurt binasının 2016 ağustos ayında tamamlanmasıyla okulumuz Akçakent Çok Programlı Anadolu Lisesi İle birlikte Bu binaya taşınarak 2016-2017 Eğitim Öğretim yılından itibaren eğitim faaliyetlerine devam etmektedir. 2016 yılının kasım ayında Akçakent Anadolu İmam Hatip Lisesi olan okul adımız “Akçakent Şehit Mehmet Bayar Anadolu İmam Hatip Lisesi” olarak </a:t>
            </a:r>
            <a:r>
              <a:rPr lang="tr-TR" dirty="0" err="1">
                <a:latin typeface="Andalus" panose="02020603050405020304" pitchFamily="18" charset="-78"/>
                <a:cs typeface="Andalus" panose="02020603050405020304" pitchFamily="18" charset="-78"/>
              </a:rPr>
              <a:t>değiştirlmiştir</a:t>
            </a:r>
            <a:r>
              <a:rPr lang="tr-TR" dirty="0">
                <a:latin typeface="Andalus" panose="02020603050405020304" pitchFamily="18" charset="-78"/>
                <a:cs typeface="Andalus" panose="02020603050405020304" pitchFamily="18" charset="-78"/>
              </a:rPr>
              <a:t>.</a:t>
            </a:r>
          </a:p>
          <a:p>
            <a:pPr marL="0" indent="0">
              <a:buNone/>
            </a:pPr>
            <a:endParaRPr lang="tr-TR" dirty="0"/>
          </a:p>
        </p:txBody>
      </p:sp>
    </p:spTree>
    <p:extLst>
      <p:ext uri="{BB962C8B-B14F-4D97-AF65-F5344CB8AC3E}">
        <p14:creationId xmlns:p14="http://schemas.microsoft.com/office/powerpoint/2010/main" val="4043112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55800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608541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937413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3313563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3168217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037" y="571500"/>
            <a:ext cx="3209925" cy="5715000"/>
          </a:xfrm>
          <a:prstGeom prst="rect">
            <a:avLst/>
          </a:prstGeom>
        </p:spPr>
      </p:pic>
    </p:spTree>
    <p:extLst>
      <p:ext uri="{BB962C8B-B14F-4D97-AF65-F5344CB8AC3E}">
        <p14:creationId xmlns:p14="http://schemas.microsoft.com/office/powerpoint/2010/main" val="10879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400" dirty="0" smtClean="0">
                <a:latin typeface="Andalus" panose="02020603050405020304" pitchFamily="18" charset="-78"/>
                <a:cs typeface="Andalus" panose="02020603050405020304" pitchFamily="18" charset="-78"/>
              </a:rPr>
              <a:t>MİSYONUMUZ</a:t>
            </a:r>
            <a:endParaRPr lang="tr-TR" sz="4400" dirty="0">
              <a:latin typeface="Andalus" panose="02020603050405020304" pitchFamily="18" charset="-78"/>
              <a:cs typeface="Andalus" panose="02020603050405020304" pitchFamily="18" charset="-78"/>
            </a:endParaRPr>
          </a:p>
        </p:txBody>
      </p:sp>
      <p:sp>
        <p:nvSpPr>
          <p:cNvPr id="3" name="İçerik Yer Tutucusu 2"/>
          <p:cNvSpPr>
            <a:spLocks noGrp="1"/>
          </p:cNvSpPr>
          <p:nvPr>
            <p:ph idx="1"/>
          </p:nvPr>
        </p:nvSpPr>
        <p:spPr/>
        <p:txBody>
          <a:bodyPr>
            <a:normAutofit fontScale="92500" lnSpcReduction="10000"/>
          </a:bodyPr>
          <a:lstStyle/>
          <a:p>
            <a:endParaRPr lang="tr-TR" dirty="0"/>
          </a:p>
          <a:p>
            <a:r>
              <a:rPr lang="tr-TR" dirty="0" smtClean="0"/>
              <a:t>1.T.C</a:t>
            </a:r>
            <a:r>
              <a:rPr lang="tr-TR" dirty="0"/>
              <a:t>. </a:t>
            </a:r>
            <a:r>
              <a:rPr lang="tr-TR" dirty="0" smtClean="0"/>
              <a:t>Anayasanın </a:t>
            </a:r>
            <a:r>
              <a:rPr lang="tr-TR" dirty="0"/>
              <a:t>ve Milli Eğitim Temel </a:t>
            </a:r>
            <a:r>
              <a:rPr lang="tr-TR" dirty="0" smtClean="0"/>
              <a:t>Kanununun </a:t>
            </a:r>
            <a:r>
              <a:rPr lang="tr-TR" dirty="0"/>
              <a:t>amaçları doğrultusunda, hizmet sunmaktır. </a:t>
            </a:r>
            <a:endParaRPr lang="tr-TR" dirty="0" smtClean="0"/>
          </a:p>
          <a:p>
            <a:r>
              <a:rPr lang="tr-TR" dirty="0" smtClean="0"/>
              <a:t>2</a:t>
            </a:r>
            <a:r>
              <a:rPr lang="tr-TR" dirty="0"/>
              <a:t>. Yönetimde sürekliliği olan, daha iyi ve daha kaliteli hizmet sunmak suretiyle çalışanların ve öğrencilerin memnuniyetini sağlamak, </a:t>
            </a:r>
            <a:endParaRPr lang="tr-TR" dirty="0" smtClean="0"/>
          </a:p>
          <a:p>
            <a:r>
              <a:rPr lang="tr-TR" dirty="0" smtClean="0"/>
              <a:t>3.Eğitim </a:t>
            </a:r>
            <a:r>
              <a:rPr lang="tr-TR" dirty="0"/>
              <a:t>alanında yapılan yenilikleri takip etmek ve uygulamak. </a:t>
            </a:r>
            <a:endParaRPr lang="tr-TR" dirty="0" smtClean="0"/>
          </a:p>
          <a:p>
            <a:r>
              <a:rPr lang="tr-TR" dirty="0" smtClean="0"/>
              <a:t>4.Okul-Aile </a:t>
            </a:r>
            <a:r>
              <a:rPr lang="tr-TR" dirty="0"/>
              <a:t>İşbirliğini üst seviyede tutmanın öğrenci başarısındaki önemini bilmek ve bu konuyu özümsemek temel hareket noktamızdır. </a:t>
            </a:r>
            <a:endParaRPr lang="tr-TR" dirty="0" smtClean="0"/>
          </a:p>
          <a:p>
            <a:r>
              <a:rPr lang="tr-TR" dirty="0" smtClean="0"/>
              <a:t>5.Okul </a:t>
            </a:r>
            <a:r>
              <a:rPr lang="tr-TR" dirty="0"/>
              <a:t>içinde ve dışında okulu hedeflerine götürecek ortak hedefler tespit edilerek, ona göre birlikte hareket edebilmeyi sağlamak. </a:t>
            </a:r>
            <a:endParaRPr lang="tr-TR" dirty="0" smtClean="0"/>
          </a:p>
          <a:p>
            <a:r>
              <a:rPr lang="tr-TR" dirty="0" smtClean="0"/>
              <a:t>6.Milli </a:t>
            </a:r>
            <a:r>
              <a:rPr lang="tr-TR" dirty="0"/>
              <a:t>birlik ve bütünlüğümüzün temeli olan Cumhuriyet ilklerini korumak, milli değerlerimize sahip çıkmak;</a:t>
            </a:r>
          </a:p>
        </p:txBody>
      </p:sp>
    </p:spTree>
    <p:extLst>
      <p:ext uri="{BB962C8B-B14F-4D97-AF65-F5344CB8AC3E}">
        <p14:creationId xmlns:p14="http://schemas.microsoft.com/office/powerpoint/2010/main" val="28839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400" dirty="0" smtClean="0">
                <a:latin typeface="Andalus" panose="02020603050405020304" pitchFamily="18" charset="-78"/>
                <a:cs typeface="Andalus" panose="02020603050405020304" pitchFamily="18" charset="-78"/>
              </a:rPr>
              <a:t>VİZYONUMUZ</a:t>
            </a:r>
            <a:endParaRPr lang="tr-TR" sz="4400" dirty="0">
              <a:latin typeface="Andalus" panose="02020603050405020304" pitchFamily="18" charset="-78"/>
              <a:cs typeface="Andalus" panose="02020603050405020304" pitchFamily="18" charset="-78"/>
            </a:endParaRPr>
          </a:p>
        </p:txBody>
      </p:sp>
      <p:sp>
        <p:nvSpPr>
          <p:cNvPr id="3" name="İçerik Yer Tutucusu 2"/>
          <p:cNvSpPr>
            <a:spLocks noGrp="1"/>
          </p:cNvSpPr>
          <p:nvPr>
            <p:ph idx="1"/>
          </p:nvPr>
        </p:nvSpPr>
        <p:spPr/>
        <p:txBody>
          <a:bodyPr>
            <a:normAutofit lnSpcReduction="10000"/>
          </a:bodyPr>
          <a:lstStyle/>
          <a:p>
            <a:r>
              <a:rPr lang="tr-TR" dirty="0">
                <a:latin typeface="Andalus" panose="02020603050405020304" pitchFamily="18" charset="-78"/>
                <a:cs typeface="Andalus" panose="02020603050405020304" pitchFamily="18" charset="-78"/>
              </a:rPr>
              <a:t>1.Demokratik okul kültürünü geliştiren, </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2.Çağdaş </a:t>
            </a:r>
            <a:r>
              <a:rPr lang="tr-TR" dirty="0">
                <a:latin typeface="Andalus" panose="02020603050405020304" pitchFamily="18" charset="-78"/>
                <a:cs typeface="Andalus" panose="02020603050405020304" pitchFamily="18" charset="-78"/>
              </a:rPr>
              <a:t>eğitim değerlerini önemseyen, </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3.Bilimselliği </a:t>
            </a:r>
            <a:r>
              <a:rPr lang="tr-TR" dirty="0">
                <a:latin typeface="Andalus" panose="02020603050405020304" pitchFamily="18" charset="-78"/>
                <a:cs typeface="Andalus" panose="02020603050405020304" pitchFamily="18" charset="-78"/>
              </a:rPr>
              <a:t>ilkesini temel alan, </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4.Her </a:t>
            </a:r>
            <a:r>
              <a:rPr lang="tr-TR" dirty="0">
                <a:latin typeface="Andalus" panose="02020603050405020304" pitchFamily="18" charset="-78"/>
                <a:cs typeface="Andalus" panose="02020603050405020304" pitchFamily="18" charset="-78"/>
              </a:rPr>
              <a:t>öğrencinin özel olduğunu bilen ve ona göre davranan </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5.Okul </a:t>
            </a:r>
            <a:r>
              <a:rPr lang="tr-TR" dirty="0">
                <a:latin typeface="Andalus" panose="02020603050405020304" pitchFamily="18" charset="-78"/>
                <a:cs typeface="Andalus" panose="02020603050405020304" pitchFamily="18" charset="-78"/>
              </a:rPr>
              <a:t>çalışanlarının ve paydaşlarının moral, motivasyonlarını üst düzeyde tutan, </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6.Eğitim </a:t>
            </a:r>
            <a:r>
              <a:rPr lang="tr-TR" dirty="0">
                <a:latin typeface="Andalus" panose="02020603050405020304" pitchFamily="18" charset="-78"/>
                <a:cs typeface="Andalus" panose="02020603050405020304" pitchFamily="18" charset="-78"/>
              </a:rPr>
              <a:t>teknolojilerindeki gelişmeleri takip eden, </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7.Öğretmen </a:t>
            </a:r>
            <a:r>
              <a:rPr lang="tr-TR" dirty="0">
                <a:latin typeface="Andalus" panose="02020603050405020304" pitchFamily="18" charset="-78"/>
                <a:cs typeface="Andalus" panose="02020603050405020304" pitchFamily="18" charset="-78"/>
              </a:rPr>
              <a:t>ve öğrenci gelişimini sürekli kılan, </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8</a:t>
            </a:r>
            <a:r>
              <a:rPr lang="tr-TR" dirty="0">
                <a:latin typeface="Andalus" panose="02020603050405020304" pitchFamily="18" charset="-78"/>
                <a:cs typeface="Andalus" panose="02020603050405020304" pitchFamily="18" charset="-78"/>
              </a:rPr>
              <a:t>.</a:t>
            </a:r>
            <a:r>
              <a:rPr lang="tr-TR" dirty="0" smtClean="0">
                <a:latin typeface="Andalus" panose="02020603050405020304" pitchFamily="18" charset="-78"/>
                <a:cs typeface="Andalus" panose="02020603050405020304" pitchFamily="18" charset="-78"/>
              </a:rPr>
              <a:t>Evrensel </a:t>
            </a:r>
            <a:r>
              <a:rPr lang="tr-TR" dirty="0">
                <a:latin typeface="Andalus" panose="02020603050405020304" pitchFamily="18" charset="-78"/>
                <a:cs typeface="Andalus" panose="02020603050405020304" pitchFamily="18" charset="-78"/>
              </a:rPr>
              <a:t>değerler ile </a:t>
            </a:r>
            <a:r>
              <a:rPr lang="tr-TR" dirty="0" smtClean="0">
                <a:latin typeface="Andalus" panose="02020603050405020304" pitchFamily="18" charset="-78"/>
                <a:cs typeface="Andalus" panose="02020603050405020304" pitchFamily="18" charset="-78"/>
              </a:rPr>
              <a:t>yerel </a:t>
            </a:r>
            <a:r>
              <a:rPr lang="tr-TR" dirty="0">
                <a:latin typeface="Andalus" panose="02020603050405020304" pitchFamily="18" charset="-78"/>
                <a:cs typeface="Andalus" panose="02020603050405020304" pitchFamily="18" charset="-78"/>
              </a:rPr>
              <a:t>değerleri sentezleyebilen; (evrensel değerleri bilen; yerel değerlere göre hareket edebilen) </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9</a:t>
            </a:r>
            <a:r>
              <a:rPr lang="tr-TR" dirty="0">
                <a:latin typeface="Andalus" panose="02020603050405020304" pitchFamily="18" charset="-78"/>
                <a:cs typeface="Andalus" panose="02020603050405020304" pitchFamily="18" charset="-78"/>
              </a:rPr>
              <a:t>.</a:t>
            </a:r>
            <a:r>
              <a:rPr lang="tr-TR" dirty="0" smtClean="0">
                <a:latin typeface="Andalus" panose="02020603050405020304" pitchFamily="18" charset="-78"/>
                <a:cs typeface="Andalus" panose="02020603050405020304" pitchFamily="18" charset="-78"/>
              </a:rPr>
              <a:t>Lider tipte öğrenciler </a:t>
            </a:r>
            <a:r>
              <a:rPr lang="tr-TR" dirty="0">
                <a:latin typeface="Andalus" panose="02020603050405020304" pitchFamily="18" charset="-78"/>
                <a:cs typeface="Andalus" panose="02020603050405020304" pitchFamily="18" charset="-78"/>
              </a:rPr>
              <a:t>yetiştirme</a:t>
            </a:r>
          </a:p>
        </p:txBody>
      </p:sp>
    </p:spTree>
    <p:extLst>
      <p:ext uri="{BB962C8B-B14F-4D97-AF65-F5344CB8AC3E}">
        <p14:creationId xmlns:p14="http://schemas.microsoft.com/office/powerpoint/2010/main" val="310498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400" dirty="0" smtClean="0">
                <a:latin typeface="Andalus" panose="02020603050405020304" pitchFamily="18" charset="-78"/>
                <a:cs typeface="Andalus" panose="02020603050405020304" pitchFamily="18" charset="-78"/>
              </a:rPr>
              <a:t>OKULUMUZ HAKKINDA</a:t>
            </a:r>
            <a:endParaRPr lang="tr-TR" sz="4400" dirty="0">
              <a:latin typeface="Andalus" panose="02020603050405020304" pitchFamily="18" charset="-78"/>
              <a:cs typeface="Andalus" panose="02020603050405020304" pitchFamily="18" charset="-78"/>
            </a:endParaRPr>
          </a:p>
        </p:txBody>
      </p:sp>
      <p:sp>
        <p:nvSpPr>
          <p:cNvPr id="3" name="İçerik Yer Tutucusu 2"/>
          <p:cNvSpPr>
            <a:spLocks noGrp="1"/>
          </p:cNvSpPr>
          <p:nvPr>
            <p:ph idx="1"/>
          </p:nvPr>
        </p:nvSpPr>
        <p:spPr/>
        <p:txBody>
          <a:bodyPr/>
          <a:lstStyle/>
          <a:p>
            <a:pPr algn="just"/>
            <a:r>
              <a:rPr lang="tr-TR" dirty="0">
                <a:latin typeface="Times New Roman" pitchFamily="18" charset="0"/>
                <a:cs typeface="Times New Roman" pitchFamily="18" charset="0"/>
              </a:rPr>
              <a:t>Okulumuz Kırşehir ili Akçakent </a:t>
            </a:r>
            <a:r>
              <a:rPr lang="tr-TR" dirty="0" err="1">
                <a:latin typeface="Times New Roman" pitchFamily="18" charset="0"/>
                <a:cs typeface="Times New Roman" pitchFamily="18" charset="0"/>
              </a:rPr>
              <a:t>ilçesindedir.Okulumuz</a:t>
            </a:r>
            <a:r>
              <a:rPr lang="tr-TR" dirty="0">
                <a:latin typeface="Times New Roman" pitchFamily="18" charset="0"/>
                <a:cs typeface="Times New Roman" pitchFamily="18" charset="0"/>
              </a:rPr>
              <a:t> ilçe merkezinde olup il merkezine 65 km uzaklıktadır.</a:t>
            </a:r>
          </a:p>
          <a:p>
            <a:pPr algn="just"/>
            <a:r>
              <a:rPr lang="tr-TR" dirty="0">
                <a:latin typeface="Times New Roman" pitchFamily="18" charset="0"/>
                <a:cs typeface="Times New Roman" pitchFamily="18" charset="0"/>
              </a:rPr>
              <a:t>Okulumuzda tam gün öğretim yapılmakta olup ders saatleri </a:t>
            </a:r>
            <a:r>
              <a:rPr lang="tr-TR" dirty="0" smtClean="0">
                <a:latin typeface="Times New Roman" pitchFamily="18" charset="0"/>
                <a:cs typeface="Times New Roman" pitchFamily="18" charset="0"/>
              </a:rPr>
              <a:t>08.20-15.50 </a:t>
            </a:r>
            <a:r>
              <a:rPr lang="tr-TR" dirty="0">
                <a:latin typeface="Times New Roman" pitchFamily="18" charset="0"/>
                <a:cs typeface="Times New Roman" pitchFamily="18" charset="0"/>
              </a:rPr>
              <a:t>şeklindedir.</a:t>
            </a:r>
          </a:p>
          <a:p>
            <a:pPr algn="just"/>
            <a:r>
              <a:rPr lang="tr-TR" dirty="0">
                <a:latin typeface="Times New Roman" pitchFamily="18" charset="0"/>
                <a:cs typeface="Times New Roman" pitchFamily="18" charset="0"/>
              </a:rPr>
              <a:t>Okulumuzda 1 Müdür V. </a:t>
            </a:r>
            <a:r>
              <a:rPr lang="tr-TR" dirty="0" smtClean="0">
                <a:latin typeface="Times New Roman" pitchFamily="18" charset="0"/>
                <a:cs typeface="Times New Roman" pitchFamily="18" charset="0"/>
              </a:rPr>
              <a:t>görev </a:t>
            </a:r>
            <a:r>
              <a:rPr lang="tr-TR" dirty="0">
                <a:latin typeface="Times New Roman" pitchFamily="18" charset="0"/>
                <a:cs typeface="Times New Roman" pitchFamily="18" charset="0"/>
              </a:rPr>
              <a:t>yapmaktadır.</a:t>
            </a:r>
          </a:p>
          <a:p>
            <a:pPr algn="just"/>
            <a:r>
              <a:rPr lang="tr-TR" dirty="0" smtClean="0">
                <a:latin typeface="Times New Roman" pitchFamily="18" charset="0"/>
                <a:cs typeface="Times New Roman" pitchFamily="18" charset="0"/>
              </a:rPr>
              <a:t>Türk Dili ve Edebiyatı, Matematik, Biyoloji </a:t>
            </a:r>
            <a:r>
              <a:rPr lang="tr-TR" dirty="0">
                <a:latin typeface="Times New Roman" pitchFamily="18" charset="0"/>
                <a:cs typeface="Times New Roman" pitchFamily="18" charset="0"/>
              </a:rPr>
              <a:t>ve </a:t>
            </a:r>
            <a:r>
              <a:rPr lang="tr-TR" dirty="0" err="1" smtClean="0">
                <a:latin typeface="Times New Roman" pitchFamily="18" charset="0"/>
                <a:cs typeface="Times New Roman" pitchFamily="18" charset="0"/>
              </a:rPr>
              <a:t>İhl</a:t>
            </a:r>
            <a:r>
              <a:rPr lang="tr-TR" dirty="0" smtClean="0">
                <a:latin typeface="Times New Roman" pitchFamily="18" charset="0"/>
                <a:cs typeface="Times New Roman" pitchFamily="18" charset="0"/>
              </a:rPr>
              <a:t> Meslek Dersleri(2) </a:t>
            </a:r>
            <a:r>
              <a:rPr lang="tr-TR" dirty="0">
                <a:latin typeface="Times New Roman" pitchFamily="18" charset="0"/>
                <a:cs typeface="Times New Roman" pitchFamily="18" charset="0"/>
              </a:rPr>
              <a:t>branşlarında kadrolu </a:t>
            </a:r>
            <a:r>
              <a:rPr lang="tr-TR" dirty="0" smtClean="0">
                <a:latin typeface="Times New Roman" pitchFamily="18" charset="0"/>
                <a:cs typeface="Times New Roman" pitchFamily="18" charset="0"/>
              </a:rPr>
              <a:t>öğretmenimiz </a:t>
            </a:r>
            <a:r>
              <a:rPr lang="tr-TR" dirty="0">
                <a:latin typeface="Times New Roman" pitchFamily="18" charset="0"/>
                <a:cs typeface="Times New Roman" pitchFamily="18" charset="0"/>
              </a:rPr>
              <a:t>olmak üzere toplamda </a:t>
            </a:r>
            <a:r>
              <a:rPr lang="tr-TR" dirty="0" smtClean="0">
                <a:latin typeface="Times New Roman" pitchFamily="18" charset="0"/>
                <a:cs typeface="Times New Roman" pitchFamily="18" charset="0"/>
              </a:rPr>
              <a:t>5 </a:t>
            </a:r>
            <a:r>
              <a:rPr lang="tr-TR" dirty="0">
                <a:latin typeface="Times New Roman" pitchFamily="18" charset="0"/>
                <a:cs typeface="Times New Roman" pitchFamily="18" charset="0"/>
              </a:rPr>
              <a:t>kadrolu öğretmenimiz  mevcuttur. </a:t>
            </a:r>
          </a:p>
          <a:p>
            <a:pPr algn="just"/>
            <a:r>
              <a:rPr lang="tr-TR" dirty="0">
                <a:latin typeface="Times New Roman" pitchFamily="18" charset="0"/>
                <a:cs typeface="Times New Roman" pitchFamily="18" charset="0"/>
              </a:rPr>
              <a:t>Mevcut öğrenci sayımız </a:t>
            </a:r>
            <a:r>
              <a:rPr lang="tr-TR" dirty="0" smtClean="0">
                <a:latin typeface="Times New Roman" pitchFamily="18" charset="0"/>
                <a:cs typeface="Times New Roman" pitchFamily="18" charset="0"/>
              </a:rPr>
              <a:t>35’dir.Öğrencilerin </a:t>
            </a:r>
            <a:r>
              <a:rPr lang="tr-TR" dirty="0">
                <a:latin typeface="Times New Roman" pitchFamily="18" charset="0"/>
                <a:cs typeface="Times New Roman" pitchFamily="18" charset="0"/>
              </a:rPr>
              <a:t>çoğu taşımalı </a:t>
            </a:r>
            <a:r>
              <a:rPr lang="tr-TR" dirty="0" smtClean="0">
                <a:latin typeface="Times New Roman" pitchFamily="18" charset="0"/>
                <a:cs typeface="Times New Roman" pitchFamily="18" charset="0"/>
              </a:rPr>
              <a:t>eğitim sistemine dahildir. Köylerden </a:t>
            </a:r>
            <a:r>
              <a:rPr lang="tr-TR" dirty="0">
                <a:latin typeface="Times New Roman" pitchFamily="18" charset="0"/>
                <a:cs typeface="Times New Roman" pitchFamily="18" charset="0"/>
              </a:rPr>
              <a:t>gelmektedir.</a:t>
            </a:r>
          </a:p>
          <a:p>
            <a:endParaRPr lang="tr-TR" dirty="0"/>
          </a:p>
        </p:txBody>
      </p:sp>
    </p:spTree>
    <p:extLst>
      <p:ext uri="{BB962C8B-B14F-4D97-AF65-F5344CB8AC3E}">
        <p14:creationId xmlns:p14="http://schemas.microsoft.com/office/powerpoint/2010/main" val="67875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latin typeface="Times New Roman" pitchFamily="18" charset="0"/>
                <a:cs typeface="Times New Roman" pitchFamily="18" charset="0"/>
              </a:rPr>
              <a:t>Okulumuzda 16 derslik, 1 müdür odası , 1 tane müdür yardımcısı odası</a:t>
            </a:r>
            <a:r>
              <a:rPr lang="tr-TR" dirty="0" smtClean="0">
                <a:latin typeface="Times New Roman" pitchFamily="18" charset="0"/>
                <a:cs typeface="Times New Roman" pitchFamily="18" charset="0"/>
              </a:rPr>
              <a:t>, 1 tane Öğretmenler odası, </a:t>
            </a:r>
            <a:r>
              <a:rPr lang="tr-TR" dirty="0">
                <a:latin typeface="Times New Roman" pitchFamily="18" charset="0"/>
                <a:cs typeface="Times New Roman" pitchFamily="18" charset="0"/>
              </a:rPr>
              <a:t>1 tane kütüphane, 1 tane </a:t>
            </a:r>
            <a:r>
              <a:rPr lang="tr-TR" dirty="0" smtClean="0">
                <a:latin typeface="Times New Roman" pitchFamily="18" charset="0"/>
                <a:cs typeface="Times New Roman" pitchFamily="18" charset="0"/>
              </a:rPr>
              <a:t>Bilişim Teknolojileri sınıfı, </a:t>
            </a:r>
            <a:r>
              <a:rPr lang="tr-TR" dirty="0">
                <a:latin typeface="Times New Roman" pitchFamily="18" charset="0"/>
                <a:cs typeface="Times New Roman" pitchFamily="18" charset="0"/>
              </a:rPr>
              <a:t>2 tane mescit ( erkek ve kız ) 1 tane </a:t>
            </a:r>
            <a:r>
              <a:rPr lang="tr-TR" dirty="0" smtClean="0">
                <a:latin typeface="Times New Roman" pitchFamily="18" charset="0"/>
                <a:cs typeface="Times New Roman" pitchFamily="18" charset="0"/>
              </a:rPr>
              <a:t>konferans salonu, </a:t>
            </a:r>
            <a:r>
              <a:rPr lang="tr-TR" dirty="0">
                <a:latin typeface="Times New Roman" pitchFamily="18" charset="0"/>
                <a:cs typeface="Times New Roman" pitchFamily="18" charset="0"/>
              </a:rPr>
              <a:t>1 tane </a:t>
            </a:r>
            <a:r>
              <a:rPr lang="tr-TR" dirty="0" smtClean="0">
                <a:latin typeface="Times New Roman" pitchFamily="18" charset="0"/>
                <a:cs typeface="Times New Roman" pitchFamily="18" charset="0"/>
              </a:rPr>
              <a:t>soru çözüm odası,1 </a:t>
            </a:r>
            <a:r>
              <a:rPr lang="tr-TR" dirty="0">
                <a:latin typeface="Times New Roman" pitchFamily="18" charset="0"/>
                <a:cs typeface="Times New Roman" pitchFamily="18" charset="0"/>
              </a:rPr>
              <a:t>tane </a:t>
            </a:r>
            <a:r>
              <a:rPr lang="tr-TR" dirty="0" smtClean="0">
                <a:latin typeface="Times New Roman" pitchFamily="18" charset="0"/>
                <a:cs typeface="Times New Roman" pitchFamily="18" charset="0"/>
              </a:rPr>
              <a:t>voleybol </a:t>
            </a:r>
            <a:r>
              <a:rPr lang="tr-TR" dirty="0">
                <a:latin typeface="Times New Roman" pitchFamily="18" charset="0"/>
                <a:cs typeface="Times New Roman" pitchFamily="18" charset="0"/>
              </a:rPr>
              <a:t>sahası</a:t>
            </a:r>
            <a:r>
              <a:rPr lang="tr-TR" dirty="0" smtClean="0">
                <a:latin typeface="Times New Roman" pitchFamily="18" charset="0"/>
                <a:cs typeface="Times New Roman" pitchFamily="18" charset="0"/>
              </a:rPr>
              <a:t>, 1 tane yardımcı hizmetler odası, </a:t>
            </a:r>
            <a:r>
              <a:rPr lang="tr-TR" dirty="0">
                <a:latin typeface="Times New Roman" pitchFamily="18" charset="0"/>
                <a:cs typeface="Times New Roman" pitchFamily="18" charset="0"/>
              </a:rPr>
              <a:t>1 tane yemekhane bulunmaktadır.</a:t>
            </a:r>
          </a:p>
          <a:p>
            <a:pPr algn="just"/>
            <a:r>
              <a:rPr lang="tr-TR" dirty="0">
                <a:latin typeface="Times New Roman" pitchFamily="18" charset="0"/>
                <a:cs typeface="Times New Roman" pitchFamily="18" charset="0"/>
              </a:rPr>
              <a:t>Okulumuz </a:t>
            </a:r>
            <a:r>
              <a:rPr lang="tr-TR" dirty="0" smtClean="0">
                <a:latin typeface="Times New Roman" pitchFamily="18" charset="0"/>
                <a:cs typeface="Times New Roman" pitchFamily="18" charset="0"/>
              </a:rPr>
              <a:t>Akçakent Çok programlı Anadolu lisesi ile </a:t>
            </a:r>
            <a:r>
              <a:rPr lang="tr-TR" dirty="0">
                <a:latin typeface="Times New Roman" pitchFamily="18" charset="0"/>
                <a:cs typeface="Times New Roman" pitchFamily="18" charset="0"/>
              </a:rPr>
              <a:t>aynı binayı kullanmaktadır.</a:t>
            </a:r>
          </a:p>
          <a:p>
            <a:endParaRPr lang="tr-TR" dirty="0"/>
          </a:p>
        </p:txBody>
      </p:sp>
    </p:spTree>
    <p:extLst>
      <p:ext uri="{BB962C8B-B14F-4D97-AF65-F5344CB8AC3E}">
        <p14:creationId xmlns:p14="http://schemas.microsoft.com/office/powerpoint/2010/main" val="293224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70953" y="2877912"/>
            <a:ext cx="8911687" cy="1280890"/>
          </a:xfrm>
        </p:spPr>
        <p:txBody>
          <a:bodyPr>
            <a:normAutofit/>
          </a:bodyPr>
          <a:lstStyle/>
          <a:p>
            <a:r>
              <a:rPr lang="tr-TR" sz="4800" dirty="0" smtClean="0">
                <a:latin typeface="Andalus" panose="02020603050405020304" pitchFamily="18" charset="-78"/>
                <a:cs typeface="Andalus" panose="02020603050405020304" pitchFamily="18" charset="-78"/>
              </a:rPr>
              <a:t>OKULUMUZDAN GÖRÜNTÜLER</a:t>
            </a:r>
            <a:endParaRPr lang="tr-TR" sz="4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4192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955" y="1339403"/>
            <a:ext cx="7662929" cy="4082603"/>
          </a:xfrm>
          <a:prstGeom prst="rect">
            <a:avLst/>
          </a:prstGeom>
        </p:spPr>
      </p:pic>
    </p:spTree>
    <p:extLst>
      <p:ext uri="{BB962C8B-B14F-4D97-AF65-F5344CB8AC3E}">
        <p14:creationId xmlns:p14="http://schemas.microsoft.com/office/powerpoint/2010/main" val="1929629718"/>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81</TotalTime>
  <Words>424</Words>
  <Application>Microsoft Office PowerPoint</Application>
  <PresentationFormat>Geniş ekran</PresentationFormat>
  <Paragraphs>32</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Andalus</vt:lpstr>
      <vt:lpstr>Arial</vt:lpstr>
      <vt:lpstr>Century Gothic</vt:lpstr>
      <vt:lpstr>Times New Roman</vt:lpstr>
      <vt:lpstr>Wingdings 3</vt:lpstr>
      <vt:lpstr>Duman</vt:lpstr>
      <vt:lpstr>AKÇAKENT ŞEHİT MEHMET BAYAR ANADOLU İMAM HATİP LİSESİ 2020</vt:lpstr>
      <vt:lpstr>PowerPoint Sunusu</vt:lpstr>
      <vt:lpstr> TARİHÇEMİZ</vt:lpstr>
      <vt:lpstr>MİSYONUMUZ</vt:lpstr>
      <vt:lpstr>VİZYONUMUZ</vt:lpstr>
      <vt:lpstr>OKULUMUZ HAKKINDA</vt:lpstr>
      <vt:lpstr>PowerPoint Sunusu</vt:lpstr>
      <vt:lpstr>OKULUMUZDAN GÖRÜNTÜLER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AKÇAKENT ŞEHİT MEHMET BAYAR ANADOLU İMAM HATİP LİSESİ 2020</dc:title>
  <dc:creator>pc</dc:creator>
  <cp:lastModifiedBy>pc</cp:lastModifiedBy>
  <cp:revision>6</cp:revision>
  <dcterms:created xsi:type="dcterms:W3CDTF">2020-06-26T07:47:09Z</dcterms:created>
  <dcterms:modified xsi:type="dcterms:W3CDTF">2020-06-26T09:08:50Z</dcterms:modified>
</cp:coreProperties>
</file>